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74" r:id="rId9"/>
    <p:sldId id="266" r:id="rId10"/>
    <p:sldId id="275" r:id="rId11"/>
    <p:sldId id="276" r:id="rId12"/>
    <p:sldId id="271" r:id="rId13"/>
    <p:sldId id="267" r:id="rId14"/>
    <p:sldId id="269" r:id="rId15"/>
    <p:sldId id="27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26" y="10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65E602-AF6C-4BB9-931E-24028DBFD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C37E023-AB1C-49A5-868F-4E9DE29312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623BBE-0DD4-401D-950F-1839BCE37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61070-718E-42B1-8759-26CAFAA35F45}" type="datetimeFigureOut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37EB22-EDBA-4E4D-8F37-909699251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922A62-95FF-4CBB-97FA-2258EE8B7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F1FA-7511-4929-A964-01C75A309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164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22AF97-F54B-4324-AD25-EF6EC7462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86551C-39AD-4429-8A9E-026C7E77A1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869B45-93A7-441E-8906-B9AFD4D5A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61070-718E-42B1-8759-26CAFAA35F45}" type="datetimeFigureOut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449713-4C6D-43DE-B30A-1B1B7327C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BF1E8C-74EA-4BE2-A607-19D96E7DC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F1FA-7511-4929-A964-01C75A309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548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E045C5C-CDEB-42A3-8FEB-BD82160890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0A2C66-8482-41D8-B5BB-398B58E07E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EDEC64-EC8B-46E0-A525-FB9C502FF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61070-718E-42B1-8759-26CAFAA35F45}" type="datetimeFigureOut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8E1B79-6E43-4F84-B33C-42227E447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1C6F8C-515F-4885-8761-5D39E0074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F1FA-7511-4929-A964-01C75A309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575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6332E0-1C68-4CD7-87D9-DF045BD63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4734F2-F15E-4074-B4F6-6A461145B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DBF8F5-3E25-410A-A47A-1EAEC4D69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61070-718E-42B1-8759-26CAFAA35F45}" type="datetimeFigureOut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636E94-7E03-4A5D-9FDC-5F6810E8B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60024E-A0AB-4547-A777-7853B904D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F1FA-7511-4929-A964-01C75A309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421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0BE2E5-D7CA-4982-8BDF-0625FCA6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2C1D1B-4A95-45FF-B84F-88470B18C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8FC8E8-9397-46C7-8D84-CA3F0ADDC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61070-718E-42B1-8759-26CAFAA35F45}" type="datetimeFigureOut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007AEE-85DC-4983-8E57-D022EFAE3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023752-9BEB-4482-918D-F7E4DE85F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F1FA-7511-4929-A964-01C75A309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432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526416-43E9-41EA-98E6-1FFC35522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29DC21-A475-4901-94BC-5312AF038E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AED46B-E849-42CF-B811-D3757EC4C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FD26CA-BD6F-48EB-A530-C574D61C0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61070-718E-42B1-8759-26CAFAA35F45}" type="datetimeFigureOut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A48FF4-A2D7-4142-BF34-231D41660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8797C4-8FD4-4809-99CD-1506A0550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F1FA-7511-4929-A964-01C75A309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431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9E9D8-F78B-4D93-96F6-B1ECC2FD8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495A9A-CA8D-4F84-96FD-03AF0DE17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5087A6-C94B-4EA4-B2C3-2674686B17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1CCBEE3-D7D6-4992-AFB6-5254CE00DE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4F0E720-BA54-4FA5-BD33-5084601485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C72588-CBA8-4C99-A0FD-C746CA0A5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61070-718E-42B1-8759-26CAFAA35F45}" type="datetimeFigureOut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22AED39-642F-4468-B86B-27DABA178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126B659-94BF-4335-81EF-13BDB461F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F1FA-7511-4929-A964-01C75A309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655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22D0F4-D91E-4693-9FA3-F52C6EE35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0FE9AA-FEF2-41C4-BEC1-4013D7D88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61070-718E-42B1-8759-26CAFAA35F45}" type="datetimeFigureOut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A87E5BE-428A-447B-8BF7-E1A849904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390978-DEAF-4420-BAE7-E327F5C4C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F1FA-7511-4929-A964-01C75A309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344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B5CBAD-A394-406C-B3FB-CAEA79E54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61070-718E-42B1-8759-26CAFAA35F45}" type="datetimeFigureOut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BDE4832-1893-45D4-880B-41DEE70E2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08BDC7-1F6A-4B41-AADA-F99D6D3E8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F1FA-7511-4929-A964-01C75A309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923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982A45-C43C-4868-A1F1-BBCB51A05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26B399-BED1-4F6E-B628-051C6C9A8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BD9C1F-E6E5-4835-BA4D-D90FA375B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09CA9E-E2E7-46A8-A619-A32A4658B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61070-718E-42B1-8759-26CAFAA35F45}" type="datetimeFigureOut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631EBC-6C83-4F19-A58A-27A7D4211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A03DC8-D8A3-48F4-AC19-9AEEFE690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F1FA-7511-4929-A964-01C75A309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104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18BCDA-D352-4E58-A556-BAE611395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4C33FBF-1EAA-4819-9B9E-30E192C75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40FB83-6862-4873-91EB-E838D5EAA3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06375E-12D6-4F83-AA6C-841E1BFB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61070-718E-42B1-8759-26CAFAA35F45}" type="datetimeFigureOut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5100B2-BF71-46F3-960C-DF64CBD70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EF2422-2D59-48F3-BF8A-2E97289F0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F1FA-7511-4929-A964-01C75A309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556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146BF5B-0514-4D0A-BC34-0073B08AB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375EB3-11A6-40DA-A47D-A5D6953F4F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92AF3D-36BD-4CD0-97D6-B6499714DF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61070-718E-42B1-8759-26CAFAA35F45}" type="datetimeFigureOut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D4D6F5-94B9-4DC5-868E-F4E99A917F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5B3174-0C48-4520-BDC3-700E0D8E1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1F1FA-7511-4929-A964-01C75A309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654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4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0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4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9B54D2-15F3-4ECF-809E-EBD84220B85A}"/>
              </a:ext>
            </a:extLst>
          </p:cNvPr>
          <p:cNvSpPr txBox="1"/>
          <p:nvPr/>
        </p:nvSpPr>
        <p:spPr>
          <a:xfrm>
            <a:off x="492369" y="157235"/>
            <a:ext cx="1802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1. Ashok</a:t>
            </a:r>
            <a:endParaRPr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929FC5-08C7-411A-8F20-81F2C10A2A05}"/>
              </a:ext>
            </a:extLst>
          </p:cNvPr>
          <p:cNvSpPr txBox="1"/>
          <p:nvPr/>
        </p:nvSpPr>
        <p:spPr>
          <a:xfrm>
            <a:off x="659423" y="888023"/>
            <a:ext cx="5310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모델링의 방향이 고정된 조건에서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사용자의 시작방향을 기준으로 동작 변화를 측정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602A15-0062-4174-BC6B-1B6AF4932CCE}"/>
              </a:ext>
            </a:extLst>
          </p:cNvPr>
          <p:cNvSpPr txBox="1"/>
          <p:nvPr/>
        </p:nvSpPr>
        <p:spPr>
          <a:xfrm>
            <a:off x="659423" y="2154116"/>
            <a:ext cx="5287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1. </a:t>
            </a:r>
            <a:r>
              <a:rPr lang="ko-KR" altLang="en-US" dirty="0" err="1"/>
              <a:t>차렷</a:t>
            </a:r>
            <a:r>
              <a:rPr lang="ko-KR" altLang="en-US" dirty="0"/>
              <a:t> 자세에서 </a:t>
            </a:r>
            <a:r>
              <a:rPr lang="en-US" altLang="ko-KR" dirty="0"/>
              <a:t>Calibration </a:t>
            </a:r>
            <a:r>
              <a:rPr lang="ko-KR" altLang="en-US" dirty="0"/>
              <a:t>시작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센서의 부착방향에 독립적이기 위해 </a:t>
            </a:r>
            <a:r>
              <a:rPr lang="en-US" altLang="ko-KR" dirty="0"/>
              <a:t>inverse </a:t>
            </a:r>
            <a:r>
              <a:rPr lang="ko-KR" altLang="en-US" dirty="0"/>
              <a:t>값을 곱해서 초기화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BDCE67-0448-4F37-A8D4-AEB97065456D}"/>
                  </a:ext>
                </a:extLst>
              </p:cNvPr>
              <p:cNvSpPr txBox="1"/>
              <p:nvPr/>
            </p:nvSpPr>
            <p:spPr>
              <a:xfrm>
                <a:off x="946832" y="3503556"/>
                <a:ext cx="5149167" cy="494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𝑟𝑎𝑤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𝑟𝑎𝑤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𝑎𝑡𝑡𝑛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BDCE67-0448-4F37-A8D4-AEB970654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32" y="3503556"/>
                <a:ext cx="5149167" cy="494751"/>
              </a:xfrm>
              <a:prstGeom prst="rect">
                <a:avLst/>
              </a:prstGeom>
              <a:blipFill>
                <a:blip r:embed="rId2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3A9E76-134C-4116-81A2-4DA683AD522E}"/>
                  </a:ext>
                </a:extLst>
              </p:cNvPr>
              <p:cNvSpPr txBox="1"/>
              <p:nvPr/>
            </p:nvSpPr>
            <p:spPr>
              <a:xfrm>
                <a:off x="1013677" y="4084685"/>
                <a:ext cx="5015476" cy="3710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𝑝𝑙𝑣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𝑝𝑙𝑣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𝑟𝑎𝑤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𝑝𝑙𝑣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𝑟𝑎𝑤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𝑎𝑡𝑡𝑛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3A9E76-134C-4116-81A2-4DA683AD5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677" y="4084685"/>
                <a:ext cx="5015476" cy="371064"/>
              </a:xfrm>
              <a:prstGeom prst="rect">
                <a:avLst/>
              </a:prstGeom>
              <a:blipFill>
                <a:blip r:embed="rId3"/>
                <a:stretch>
                  <a:fillRect l="-1580" b="-377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E609C28-8752-42BF-A417-57965922A598}"/>
              </a:ext>
            </a:extLst>
          </p:cNvPr>
          <p:cNvSpPr txBox="1"/>
          <p:nvPr/>
        </p:nvSpPr>
        <p:spPr>
          <a:xfrm>
            <a:off x="659424" y="4950069"/>
            <a:ext cx="5310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이후 움직이게 되면 </a:t>
            </a:r>
            <a:r>
              <a:rPr lang="ko-KR" altLang="en-US" dirty="0" err="1"/>
              <a:t>차렷</a:t>
            </a:r>
            <a:r>
              <a:rPr lang="ko-KR" altLang="en-US" dirty="0"/>
              <a:t> 자세에서 움직인 만큼의 변화량을 얻게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831F76-F681-4D69-8FCE-F9D8600E1E5F}"/>
              </a:ext>
            </a:extLst>
          </p:cNvPr>
          <p:cNvSpPr txBox="1"/>
          <p:nvPr/>
        </p:nvSpPr>
        <p:spPr>
          <a:xfrm>
            <a:off x="6497516" y="888023"/>
            <a:ext cx="51491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2. </a:t>
            </a:r>
            <a:r>
              <a:rPr lang="ko-KR" altLang="en-US" dirty="0"/>
              <a:t>사용자가 회전하는 경우 보정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사용자가 회전하는 경우 전체 센서 데이터가</a:t>
            </a:r>
            <a:endParaRPr lang="en-US" altLang="ko-KR" dirty="0"/>
          </a:p>
          <a:p>
            <a:r>
              <a:rPr lang="ko-KR" altLang="en-US" dirty="0"/>
              <a:t>회전 값 만큼 달라지게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회전 방향의 </a:t>
            </a:r>
            <a:r>
              <a:rPr lang="en-US" altLang="ko-KR" dirty="0"/>
              <a:t>inverse</a:t>
            </a:r>
            <a:r>
              <a:rPr lang="ko-KR" altLang="en-US" dirty="0"/>
              <a:t>를 곱해서 처음 위치로 </a:t>
            </a:r>
            <a:endParaRPr lang="en-US" altLang="ko-KR" dirty="0"/>
          </a:p>
          <a:p>
            <a:r>
              <a:rPr lang="ko-KR" altLang="en-US" dirty="0"/>
              <a:t>되돌리는 결과를 얻게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결국 어떤 방향을 바라보고 동작을 수행하던</a:t>
            </a:r>
            <a:endParaRPr lang="en-US" altLang="ko-KR" dirty="0"/>
          </a:p>
          <a:p>
            <a:r>
              <a:rPr lang="ko-KR" altLang="en-US" dirty="0"/>
              <a:t>초기 </a:t>
            </a:r>
            <a:r>
              <a:rPr lang="ko-KR" altLang="en-US" dirty="0" err="1"/>
              <a:t>차렷</a:t>
            </a:r>
            <a:r>
              <a:rPr lang="ko-KR" altLang="en-US" dirty="0"/>
              <a:t> 자세를 기준으로 수행한 결과를 얻음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EFCBAE-2705-42C0-8FE4-0D9C03FA6E94}"/>
                  </a:ext>
                </a:extLst>
              </p:cNvPr>
              <p:cNvSpPr txBox="1"/>
              <p:nvPr/>
            </p:nvSpPr>
            <p:spPr>
              <a:xfrm>
                <a:off x="7222124" y="2253781"/>
                <a:ext cx="3333797" cy="388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𝑝𝑙𝑣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𝑖𝑛𝑡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EFCBAE-2705-42C0-8FE4-0D9C03FA6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2124" y="2253781"/>
                <a:ext cx="3333797" cy="388568"/>
              </a:xfrm>
              <a:prstGeom prst="rect">
                <a:avLst/>
              </a:prstGeom>
              <a:blipFill>
                <a:blip r:embed="rId4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053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977AD80-4732-468B-81AB-3A468C9ED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987"/>
            <a:ext cx="5695517" cy="50312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C5781FD-CECF-4BD5-9E0B-06122CC37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979" y="617987"/>
            <a:ext cx="5839316" cy="51974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A731E0-1C8A-4869-86E9-AF64C3980A76}"/>
              </a:ext>
            </a:extLst>
          </p:cNvPr>
          <p:cNvSpPr txBox="1"/>
          <p:nvPr/>
        </p:nvSpPr>
        <p:spPr>
          <a:xfrm>
            <a:off x="1552148" y="6178534"/>
            <a:ext cx="257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북쪽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CE6DB9-575F-432B-B045-BF1505A174E2}"/>
              </a:ext>
            </a:extLst>
          </p:cNvPr>
          <p:cNvSpPr txBox="1"/>
          <p:nvPr/>
        </p:nvSpPr>
        <p:spPr>
          <a:xfrm>
            <a:off x="7841579" y="6178534"/>
            <a:ext cx="257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서 </a:t>
            </a:r>
            <a:r>
              <a:rPr lang="en-US" altLang="ko-KR" dirty="0"/>
              <a:t>-&gt; </a:t>
            </a:r>
            <a:r>
              <a:rPr lang="ko-KR" altLang="en-US" dirty="0"/>
              <a:t>북쪽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CF519C-0434-4900-AE70-654EA3CF9973}"/>
              </a:ext>
            </a:extLst>
          </p:cNvPr>
          <p:cNvSpPr txBox="1"/>
          <p:nvPr/>
        </p:nvSpPr>
        <p:spPr>
          <a:xfrm>
            <a:off x="3332285" y="233474"/>
            <a:ext cx="4132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시작 방향에 따른 패턴 비교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3D4A54-9402-4CAB-8AD5-B5D8D95045D8}"/>
              </a:ext>
            </a:extLst>
          </p:cNvPr>
          <p:cNvSpPr txBox="1"/>
          <p:nvPr/>
        </p:nvSpPr>
        <p:spPr>
          <a:xfrm>
            <a:off x="263770" y="2849569"/>
            <a:ext cx="117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Standard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F84746-45F9-4BFC-9C16-F0B53FECF0E2}"/>
              </a:ext>
            </a:extLst>
          </p:cNvPr>
          <p:cNvSpPr txBox="1"/>
          <p:nvPr/>
        </p:nvSpPr>
        <p:spPr>
          <a:xfrm>
            <a:off x="1160583" y="3803456"/>
            <a:ext cx="117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Close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6B0B64-73D2-4A76-A1A3-75E16746E7E4}"/>
              </a:ext>
            </a:extLst>
          </p:cNvPr>
          <p:cNvSpPr txBox="1"/>
          <p:nvPr/>
        </p:nvSpPr>
        <p:spPr>
          <a:xfrm>
            <a:off x="571498" y="1742572"/>
            <a:ext cx="117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Wide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44297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C9357EE-230C-4FAD-8726-C18EC3C01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655"/>
            <a:ext cx="5609605" cy="51139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A6DDBEF-F93C-472C-B9BD-7BE5C29B0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944" y="634942"/>
            <a:ext cx="5793901" cy="50435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05DF74-2C60-4447-9DF1-605D0AA8D803}"/>
              </a:ext>
            </a:extLst>
          </p:cNvPr>
          <p:cNvSpPr txBox="1"/>
          <p:nvPr/>
        </p:nvSpPr>
        <p:spPr>
          <a:xfrm>
            <a:off x="1222131" y="6013934"/>
            <a:ext cx="324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동 </a:t>
            </a:r>
            <a:r>
              <a:rPr lang="en-US" altLang="ko-KR" dirty="0"/>
              <a:t>-&gt; </a:t>
            </a:r>
            <a:r>
              <a:rPr lang="ko-KR" altLang="en-US" dirty="0"/>
              <a:t>북쪽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AB6554-DC93-459C-AD7E-B2D2A80F0221}"/>
              </a:ext>
            </a:extLst>
          </p:cNvPr>
          <p:cNvSpPr txBox="1"/>
          <p:nvPr/>
        </p:nvSpPr>
        <p:spPr>
          <a:xfrm>
            <a:off x="7253654" y="5926011"/>
            <a:ext cx="3569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동 </a:t>
            </a:r>
            <a:r>
              <a:rPr lang="en-US" altLang="ko-KR" dirty="0"/>
              <a:t>-&gt; </a:t>
            </a:r>
            <a:r>
              <a:rPr lang="ko-KR" altLang="en-US" dirty="0"/>
              <a:t>북쪽 반대편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3D01B8-00E0-4527-9DF2-3942EAD8A54C}"/>
              </a:ext>
            </a:extLst>
          </p:cNvPr>
          <p:cNvSpPr txBox="1"/>
          <p:nvPr/>
        </p:nvSpPr>
        <p:spPr>
          <a:xfrm>
            <a:off x="3332285" y="233474"/>
            <a:ext cx="4132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시작 방향에 따른 패턴 비교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9B70FC-3172-4523-8AD1-B156BEB13168}"/>
              </a:ext>
            </a:extLst>
          </p:cNvPr>
          <p:cNvSpPr txBox="1"/>
          <p:nvPr/>
        </p:nvSpPr>
        <p:spPr>
          <a:xfrm>
            <a:off x="1354125" y="1264926"/>
            <a:ext cx="117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Standard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2D0E2D-19A7-4097-B809-20B93BC32736}"/>
              </a:ext>
            </a:extLst>
          </p:cNvPr>
          <p:cNvSpPr txBox="1"/>
          <p:nvPr/>
        </p:nvSpPr>
        <p:spPr>
          <a:xfrm>
            <a:off x="2532294" y="1264926"/>
            <a:ext cx="117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Close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459516-5590-4C4C-B61C-1306EBB09EAD}"/>
              </a:ext>
            </a:extLst>
          </p:cNvPr>
          <p:cNvSpPr txBox="1"/>
          <p:nvPr/>
        </p:nvSpPr>
        <p:spPr>
          <a:xfrm>
            <a:off x="537371" y="1594768"/>
            <a:ext cx="117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Wide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73405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021DA4-7952-41CE-8580-6AC3F302A15A}"/>
              </a:ext>
            </a:extLst>
          </p:cNvPr>
          <p:cNvSpPr txBox="1"/>
          <p:nvPr/>
        </p:nvSpPr>
        <p:spPr>
          <a:xfrm>
            <a:off x="467014" y="6055882"/>
            <a:ext cx="5199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서 </a:t>
            </a:r>
            <a:r>
              <a:rPr lang="en-US" altLang="ko-KR" dirty="0"/>
              <a:t>-&gt; </a:t>
            </a:r>
            <a:r>
              <a:rPr lang="ko-KR" altLang="en-US" dirty="0"/>
              <a:t>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C5DF0D-E4B7-486F-927B-849C805D4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5090"/>
            <a:ext cx="5715605" cy="43078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595B17-AC73-4D78-942E-89DAD0DED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30937"/>
            <a:ext cx="6090245" cy="4596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38EFC8-78E7-4EF6-859F-47CB7679374F}"/>
              </a:ext>
            </a:extLst>
          </p:cNvPr>
          <p:cNvSpPr txBox="1"/>
          <p:nvPr/>
        </p:nvSpPr>
        <p:spPr>
          <a:xfrm>
            <a:off x="6920146" y="6055882"/>
            <a:ext cx="4658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북 </a:t>
            </a:r>
            <a:r>
              <a:rPr lang="en-US" altLang="ko-KR" dirty="0"/>
              <a:t>-&gt; </a:t>
            </a:r>
            <a:r>
              <a:rPr lang="ko-KR" altLang="en-US" dirty="0"/>
              <a:t>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7E8FD-512E-46D1-9EC7-D1855412FEC4}"/>
              </a:ext>
            </a:extLst>
          </p:cNvPr>
          <p:cNvSpPr txBox="1"/>
          <p:nvPr/>
        </p:nvSpPr>
        <p:spPr>
          <a:xfrm>
            <a:off x="3903785" y="281354"/>
            <a:ext cx="3833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이전 수식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12613A-A721-40F3-8B1C-E700928F5F99}"/>
              </a:ext>
            </a:extLst>
          </p:cNvPr>
          <p:cNvSpPr txBox="1"/>
          <p:nvPr/>
        </p:nvSpPr>
        <p:spPr>
          <a:xfrm>
            <a:off x="184639" y="2403682"/>
            <a:ext cx="117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Standard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703984-3A6F-4210-921B-21D0C261E48A}"/>
              </a:ext>
            </a:extLst>
          </p:cNvPr>
          <p:cNvSpPr txBox="1"/>
          <p:nvPr/>
        </p:nvSpPr>
        <p:spPr>
          <a:xfrm>
            <a:off x="852852" y="3058200"/>
            <a:ext cx="117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Close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DAADD3-A1F1-4204-BA86-7AB55B1D8545}"/>
              </a:ext>
            </a:extLst>
          </p:cNvPr>
          <p:cNvSpPr txBox="1"/>
          <p:nvPr/>
        </p:nvSpPr>
        <p:spPr>
          <a:xfrm>
            <a:off x="467014" y="1988476"/>
            <a:ext cx="117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Wide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57108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21C2539-5A65-4FC9-80B9-11FEFDE82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6531"/>
            <a:ext cx="6143418" cy="46865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EEBC4C-9846-45C9-B11B-20AA7ACCC4C1}"/>
              </a:ext>
            </a:extLst>
          </p:cNvPr>
          <p:cNvSpPr txBox="1"/>
          <p:nvPr/>
        </p:nvSpPr>
        <p:spPr>
          <a:xfrm>
            <a:off x="1172308" y="5712137"/>
            <a:ext cx="4547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동 </a:t>
            </a:r>
            <a:r>
              <a:rPr lang="en-US" altLang="ko-KR" dirty="0"/>
              <a:t>-&gt; </a:t>
            </a:r>
            <a:r>
              <a:rPr lang="ko-KR" altLang="en-US" dirty="0"/>
              <a:t>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C9E549-8426-4BC3-897D-45B48FC64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641" y="757435"/>
            <a:ext cx="5497597" cy="47056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D4693D-7D7D-4B54-A544-E220BEE291B7}"/>
              </a:ext>
            </a:extLst>
          </p:cNvPr>
          <p:cNvSpPr txBox="1"/>
          <p:nvPr/>
        </p:nvSpPr>
        <p:spPr>
          <a:xfrm>
            <a:off x="6820843" y="5712137"/>
            <a:ext cx="4547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7313C4-2411-4F47-AA82-D8E11775CBF7}"/>
              </a:ext>
            </a:extLst>
          </p:cNvPr>
          <p:cNvSpPr txBox="1"/>
          <p:nvPr/>
        </p:nvSpPr>
        <p:spPr>
          <a:xfrm>
            <a:off x="3903785" y="281354"/>
            <a:ext cx="3833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이전 수식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AE726B-C606-4D2E-9911-E9A6D1829BB4}"/>
              </a:ext>
            </a:extLst>
          </p:cNvPr>
          <p:cNvSpPr txBox="1"/>
          <p:nvPr/>
        </p:nvSpPr>
        <p:spPr>
          <a:xfrm>
            <a:off x="940777" y="3077945"/>
            <a:ext cx="117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Standard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2B5843-6D2A-4012-8EDD-AD0DED5F0A92}"/>
              </a:ext>
            </a:extLst>
          </p:cNvPr>
          <p:cNvSpPr txBox="1"/>
          <p:nvPr/>
        </p:nvSpPr>
        <p:spPr>
          <a:xfrm>
            <a:off x="1362805" y="2053083"/>
            <a:ext cx="117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Close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BB1032-56D8-4464-A351-F043424BB74D}"/>
              </a:ext>
            </a:extLst>
          </p:cNvPr>
          <p:cNvSpPr txBox="1"/>
          <p:nvPr/>
        </p:nvSpPr>
        <p:spPr>
          <a:xfrm>
            <a:off x="650628" y="3918141"/>
            <a:ext cx="117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Wide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90759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27DD7E-3CE8-473C-9234-D5203101CC4F}"/>
              </a:ext>
            </a:extLst>
          </p:cNvPr>
          <p:cNvSpPr txBox="1"/>
          <p:nvPr/>
        </p:nvSpPr>
        <p:spPr>
          <a:xfrm>
            <a:off x="958362" y="422031"/>
            <a:ext cx="4484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센서의 활용 여부에 따른 계산 과정 차이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CCB510-B05C-4ECF-82E9-A028425CE5E1}"/>
              </a:ext>
            </a:extLst>
          </p:cNvPr>
          <p:cNvSpPr txBox="1"/>
          <p:nvPr/>
        </p:nvSpPr>
        <p:spPr>
          <a:xfrm>
            <a:off x="946883" y="6312932"/>
            <a:ext cx="419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센서를 활용하지 않고 회전 시킬 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657209-7A80-4E37-BBB4-9C74ED5F49AD}"/>
              </a:ext>
            </a:extLst>
          </p:cNvPr>
          <p:cNvSpPr txBox="1"/>
          <p:nvPr/>
        </p:nvSpPr>
        <p:spPr>
          <a:xfrm>
            <a:off x="6786197" y="5591908"/>
            <a:ext cx="419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407A07-6EDA-4120-8766-B278CD092728}"/>
              </a:ext>
            </a:extLst>
          </p:cNvPr>
          <p:cNvSpPr txBox="1"/>
          <p:nvPr/>
        </p:nvSpPr>
        <p:spPr>
          <a:xfrm>
            <a:off x="6553921" y="6304195"/>
            <a:ext cx="419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센서를 활용하여 회전 시킬 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497EA3-EBE8-4639-91A3-07DC21DC7774}"/>
              </a:ext>
            </a:extLst>
          </p:cNvPr>
          <p:cNvSpPr txBox="1"/>
          <p:nvPr/>
        </p:nvSpPr>
        <p:spPr>
          <a:xfrm>
            <a:off x="3367455" y="938466"/>
            <a:ext cx="4985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동일하게 전신을 회전시키는 경우</a:t>
            </a:r>
          </a:p>
        </p:txBody>
      </p:sp>
      <p:pic>
        <p:nvPicPr>
          <p:cNvPr id="3" name="bandicam 2019-07-19 20-50-57-015">
            <a:hlinkClick r:id="" action="ppaction://media"/>
            <a:extLst>
              <a:ext uri="{FF2B5EF4-FFF2-40B4-BE49-F238E27FC236}">
                <a16:creationId xmlns:a16="http://schemas.microsoft.com/office/drawing/2014/main" id="{95868C10-03C0-46DE-BE86-94E0F64074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3857" y="1574681"/>
            <a:ext cx="4339981" cy="4653442"/>
          </a:xfrm>
          <a:prstGeom prst="rect">
            <a:avLst/>
          </a:prstGeom>
        </p:spPr>
      </p:pic>
      <p:pic>
        <p:nvPicPr>
          <p:cNvPr id="8" name="bandicam 2019-07-19 20-52-05-920">
            <a:hlinkClick r:id="" action="ppaction://media"/>
            <a:extLst>
              <a:ext uri="{FF2B5EF4-FFF2-40B4-BE49-F238E27FC236}">
                <a16:creationId xmlns:a16="http://schemas.microsoft.com/office/drawing/2014/main" id="{9D18BB0F-6866-4212-ABD9-CDF47543058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80895" y="1574681"/>
            <a:ext cx="4339982" cy="465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2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5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434D0F0-46C8-4552-865F-AC7CA0B87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79" y="363448"/>
            <a:ext cx="5161647" cy="4952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DCE4A2-4586-45A5-B103-43833CBC804C}"/>
              </a:ext>
            </a:extLst>
          </p:cNvPr>
          <p:cNvSpPr txBox="1"/>
          <p:nvPr/>
        </p:nvSpPr>
        <p:spPr>
          <a:xfrm>
            <a:off x="445979" y="5477608"/>
            <a:ext cx="50404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수동으로 한 부위 씩 회전시키는 경우에는 </a:t>
            </a:r>
            <a:endParaRPr lang="en-US" altLang="ko-KR" dirty="0"/>
          </a:p>
          <a:p>
            <a:pPr algn="ctr"/>
            <a:r>
              <a:rPr lang="en-US" altLang="ko-KR" dirty="0"/>
              <a:t>Motion Matrix </a:t>
            </a:r>
            <a:r>
              <a:rPr lang="ko-KR" altLang="en-US" dirty="0"/>
              <a:t>계산과정이 맞지만</a:t>
            </a:r>
            <a:endParaRPr lang="en-US" altLang="ko-KR" dirty="0"/>
          </a:p>
          <a:p>
            <a:endParaRPr lang="en-US" altLang="ko-KR" dirty="0"/>
          </a:p>
          <a:p>
            <a:pPr algn="ctr"/>
            <a:r>
              <a:rPr lang="ko-KR" altLang="en-US" dirty="0"/>
              <a:t>센서를 사용하는 경우 달라짐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854FA7-8CB3-44E0-B495-E6E8F057A760}"/>
              </a:ext>
            </a:extLst>
          </p:cNvPr>
          <p:cNvSpPr txBox="1"/>
          <p:nvPr/>
        </p:nvSpPr>
        <p:spPr>
          <a:xfrm>
            <a:off x="6096000" y="782516"/>
            <a:ext cx="5345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센서를 몸에 부착한 경우 </a:t>
            </a:r>
            <a:r>
              <a:rPr lang="ko-KR" altLang="en-US" b="1" dirty="0"/>
              <a:t>상위 부위 움직임에 의해 하위 부위 센서 데이터가 변경 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C3F192-8C37-4044-910F-01725542A8DF}"/>
                  </a:ext>
                </a:extLst>
              </p:cNvPr>
              <p:cNvSpPr txBox="1"/>
              <p:nvPr/>
            </p:nvSpPr>
            <p:spPr>
              <a:xfrm>
                <a:off x="6096000" y="2453051"/>
                <a:ext cx="411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허리 부위 센서 </a:t>
                </a:r>
                <a:r>
                  <a:rPr lang="en-US" altLang="ko-KR" dirty="0"/>
                  <a:t>Raw </a:t>
                </a:r>
                <a:r>
                  <a:rPr lang="ko-KR" altLang="en-US" dirty="0"/>
                  <a:t>데이터 </a:t>
                </a:r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C3F192-8C37-4044-910F-01725542A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453051"/>
                <a:ext cx="4114800" cy="369332"/>
              </a:xfrm>
              <a:prstGeom prst="rect">
                <a:avLst/>
              </a:prstGeom>
              <a:blipFill>
                <a:blip r:embed="rId3"/>
                <a:stretch>
                  <a:fillRect l="-1185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7BBD5C-983F-4998-A9D0-8A6B90025CFF}"/>
                  </a:ext>
                </a:extLst>
              </p:cNvPr>
              <p:cNvSpPr txBox="1"/>
              <p:nvPr/>
            </p:nvSpPr>
            <p:spPr>
              <a:xfrm>
                <a:off x="6096000" y="2926332"/>
                <a:ext cx="411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상박 부위 센서 </a:t>
                </a:r>
                <a:r>
                  <a:rPr lang="en-US" altLang="ko-KR" dirty="0"/>
                  <a:t>Raw </a:t>
                </a:r>
                <a:r>
                  <a:rPr lang="ko-KR" altLang="en-US" dirty="0"/>
                  <a:t>데이터 </a:t>
                </a:r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7BBD5C-983F-4998-A9D0-8A6B90025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926332"/>
                <a:ext cx="4114800" cy="369332"/>
              </a:xfrm>
              <a:prstGeom prst="rect">
                <a:avLst/>
              </a:prstGeom>
              <a:blipFill>
                <a:blip r:embed="rId4"/>
                <a:stretch>
                  <a:fillRect l="-1185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8E1C66-489E-498B-B7D9-F7FF261EBFF6}"/>
                  </a:ext>
                </a:extLst>
              </p:cNvPr>
              <p:cNvSpPr txBox="1"/>
              <p:nvPr/>
            </p:nvSpPr>
            <p:spPr>
              <a:xfrm>
                <a:off x="6096000" y="3931559"/>
                <a:ext cx="57062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손목 부위 센서 </a:t>
                </a:r>
                <a:r>
                  <a:rPr lang="en-US" altLang="ko-KR" dirty="0"/>
                  <a:t>Raw </a:t>
                </a:r>
                <a:r>
                  <a:rPr lang="ko-KR" altLang="en-US" dirty="0"/>
                  <a:t>데이터 </a:t>
                </a:r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∗ 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8E1C66-489E-498B-B7D9-F7FF261EB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931559"/>
                <a:ext cx="5706208" cy="369332"/>
              </a:xfrm>
              <a:prstGeom prst="rect">
                <a:avLst/>
              </a:prstGeom>
              <a:blipFill>
                <a:blip r:embed="rId5"/>
                <a:stretch>
                  <a:fillRect l="-855" t="-9836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7D1242-4F1D-4916-A0FC-B74BB1D3CB8D}"/>
                  </a:ext>
                </a:extLst>
              </p:cNvPr>
              <p:cNvSpPr txBox="1"/>
              <p:nvPr/>
            </p:nvSpPr>
            <p:spPr>
              <a:xfrm>
                <a:off x="6096000" y="3428945"/>
                <a:ext cx="57062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하박</a:t>
                </a:r>
                <a:r>
                  <a:rPr lang="ko-KR" altLang="en-US" dirty="0"/>
                  <a:t> 부위 센서 </a:t>
                </a:r>
                <a:r>
                  <a:rPr lang="en-US" altLang="ko-KR" dirty="0"/>
                  <a:t>Raw </a:t>
                </a:r>
                <a:r>
                  <a:rPr lang="ko-KR" altLang="en-US" dirty="0"/>
                  <a:t>데이터 </a:t>
                </a:r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7D1242-4F1D-4916-A0FC-B74BB1D3C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428945"/>
                <a:ext cx="5706208" cy="369332"/>
              </a:xfrm>
              <a:prstGeom prst="rect">
                <a:avLst/>
              </a:prstGeom>
              <a:blipFill>
                <a:blip r:embed="rId6"/>
                <a:stretch>
                  <a:fillRect l="-855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7D87A7E-96F1-4656-8902-52AD6AFD16C6}"/>
              </a:ext>
            </a:extLst>
          </p:cNvPr>
          <p:cNvSpPr txBox="1"/>
          <p:nvPr/>
        </p:nvSpPr>
        <p:spPr>
          <a:xfrm>
            <a:off x="6096000" y="1878679"/>
            <a:ext cx="554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</a:t>
            </a:r>
            <a:r>
              <a:rPr lang="en-US" altLang="ko-KR" dirty="0"/>
              <a:t>) 4</a:t>
            </a:r>
            <a:r>
              <a:rPr lang="ko-KR" altLang="en-US" dirty="0"/>
              <a:t>개의 센서를 사용하여 </a:t>
            </a:r>
            <a:r>
              <a:rPr lang="en-US" altLang="ko-KR" dirty="0"/>
              <a:t>4</a:t>
            </a:r>
            <a:r>
              <a:rPr lang="ko-KR" altLang="en-US" dirty="0"/>
              <a:t>부위를 추적하는 경우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3A1253-7B7F-4E3D-8C74-D9E508264C85}"/>
              </a:ext>
            </a:extLst>
          </p:cNvPr>
          <p:cNvSpPr txBox="1"/>
          <p:nvPr/>
        </p:nvSpPr>
        <p:spPr>
          <a:xfrm>
            <a:off x="6096000" y="4656045"/>
            <a:ext cx="5706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센서의 데이터에 이미 상위 회전 값이 누적되어 </a:t>
            </a:r>
            <a:endParaRPr lang="en-US" altLang="ko-KR" dirty="0"/>
          </a:p>
          <a:p>
            <a:r>
              <a:rPr lang="ko-KR" altLang="en-US" dirty="0"/>
              <a:t>포함되어 있기 때문에 코딩 시 수식 또한 달라짐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25449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D587B7-C714-45CA-9D9D-648FC8CC9C3D}"/>
                  </a:ext>
                </a:extLst>
              </p:cNvPr>
              <p:cNvSpPr txBox="1"/>
              <p:nvPr/>
            </p:nvSpPr>
            <p:spPr>
              <a:xfrm>
                <a:off x="589085" y="1011116"/>
                <a:ext cx="528710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Step 3. Quaternion map</a:t>
                </a:r>
                <a:r>
                  <a:rPr lang="ko-KR" altLang="en-US" dirty="0"/>
                  <a:t>에 그릴 </a:t>
                </a:r>
                <a:r>
                  <a:rPr lang="en-US" altLang="ko-KR" dirty="0"/>
                  <a:t>position </a:t>
                </a:r>
                <a:r>
                  <a:rPr lang="ko-KR" altLang="en-US" dirty="0"/>
                  <a:t>계산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ko-KR" altLang="en-US" dirty="0"/>
                  <a:t>를 바로 대입하는 것이 아닌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각도 만큼 나누어 </a:t>
                </a:r>
                <a:r>
                  <a:rPr lang="en-US" altLang="ko-KR" dirty="0"/>
                  <a:t>Axis </a:t>
                </a:r>
                <a:r>
                  <a:rPr lang="ko-KR" altLang="en-US" dirty="0"/>
                  <a:t>값을 계산하여 </a:t>
                </a:r>
                <a:r>
                  <a:rPr lang="en-US" altLang="ko-KR" dirty="0"/>
                  <a:t>position</a:t>
                </a:r>
                <a:r>
                  <a:rPr lang="ko-KR" altLang="en-US" dirty="0"/>
                  <a:t>에 대입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D587B7-C714-45CA-9D9D-648FC8CC9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85" y="1011116"/>
                <a:ext cx="5287108" cy="2031325"/>
              </a:xfrm>
              <a:prstGeom prst="rect">
                <a:avLst/>
              </a:prstGeom>
              <a:blipFill>
                <a:blip r:embed="rId2"/>
                <a:stretch>
                  <a:fillRect l="-1038" t="-1802" b="-39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ECA576-32C5-4469-A01F-16A2173CEA1E}"/>
                  </a:ext>
                </a:extLst>
              </p:cNvPr>
              <p:cNvSpPr txBox="1"/>
              <p:nvPr/>
            </p:nvSpPr>
            <p:spPr>
              <a:xfrm>
                <a:off x="1678015" y="1657447"/>
                <a:ext cx="31092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𝑠𝑓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);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ECA576-32C5-4469-A01F-16A2173CE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8015" y="1657447"/>
                <a:ext cx="3109248" cy="369332"/>
              </a:xfrm>
              <a:prstGeom prst="rect">
                <a:avLst/>
              </a:prstGeom>
              <a:blipFill>
                <a:blip r:embed="rId3"/>
                <a:stretch>
                  <a:fillRect l="-2941" b="-3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0EC83B-B523-49E7-97CD-D45A0579C8CF}"/>
                  </a:ext>
                </a:extLst>
              </p:cNvPr>
              <p:cNvSpPr txBox="1"/>
              <p:nvPr/>
            </p:nvSpPr>
            <p:spPr>
              <a:xfrm>
                <a:off x="1310524" y="3244334"/>
                <a:ext cx="35925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Angle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);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0EC83B-B523-49E7-97CD-D45A0579C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524" y="3244334"/>
                <a:ext cx="3592587" cy="369332"/>
              </a:xfrm>
              <a:prstGeom prst="rect">
                <a:avLst/>
              </a:prstGeom>
              <a:blipFill>
                <a:blip r:embed="rId4"/>
                <a:stretch>
                  <a:fillRect l="-1188" b="-377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8BAB50-C885-445F-A8BD-C08AC7A7CE38}"/>
                  </a:ext>
                </a:extLst>
              </p:cNvPr>
              <p:cNvSpPr txBox="1"/>
              <p:nvPr/>
            </p:nvSpPr>
            <p:spPr>
              <a:xfrm>
                <a:off x="0" y="4000532"/>
                <a:ext cx="6699748" cy="9106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𝐴𝑥𝑖𝑠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⇒(</m:t>
                      </m:r>
                      <m:r>
                        <a:rPr lang="en-US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,−</m:t>
                      </m:r>
                      <m:r>
                        <a:rPr lang="en-US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</m:den>
                          </m:f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; 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8BAB50-C885-445F-A8BD-C08AC7A7C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00532"/>
                <a:ext cx="6699748" cy="9106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02C00DD-EE71-4A32-9C87-8CDE4D33EDE6}"/>
              </a:ext>
            </a:extLst>
          </p:cNvPr>
          <p:cNvSpPr txBox="1"/>
          <p:nvPr/>
        </p:nvSpPr>
        <p:spPr>
          <a:xfrm>
            <a:off x="150935" y="5477552"/>
            <a:ext cx="6163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Axis </a:t>
            </a:r>
            <a:r>
              <a:rPr lang="ko-KR" altLang="en-US" dirty="0"/>
              <a:t>값을 로봇 좌표계에 맞춰서 </a:t>
            </a:r>
            <a:r>
              <a:rPr lang="en-US" altLang="ko-KR" dirty="0"/>
              <a:t>(x, z, -y)</a:t>
            </a:r>
            <a:r>
              <a:rPr lang="ko-KR" altLang="en-US" dirty="0"/>
              <a:t>로 변환하여 대입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F6787F-7557-4BD4-9191-9E2282236A10}"/>
              </a:ext>
            </a:extLst>
          </p:cNvPr>
          <p:cNvSpPr txBox="1"/>
          <p:nvPr/>
        </p:nvSpPr>
        <p:spPr>
          <a:xfrm>
            <a:off x="7209692" y="1011116"/>
            <a:ext cx="4062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차이점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ED019E-7D1A-48F7-A689-80B7675AB917}"/>
              </a:ext>
            </a:extLst>
          </p:cNvPr>
          <p:cNvSpPr txBox="1"/>
          <p:nvPr/>
        </p:nvSpPr>
        <p:spPr>
          <a:xfrm>
            <a:off x="6550268" y="1767314"/>
            <a:ext cx="55743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모델링이 회전하지 않고</a:t>
            </a:r>
            <a:r>
              <a:rPr lang="en-US" altLang="ko-KR" dirty="0"/>
              <a:t>, </a:t>
            </a:r>
            <a:r>
              <a:rPr lang="ko-KR" altLang="en-US" dirty="0"/>
              <a:t>초기 </a:t>
            </a:r>
            <a:r>
              <a:rPr lang="ko-KR" altLang="en-US" dirty="0" err="1"/>
              <a:t>차렷</a:t>
            </a:r>
            <a:r>
              <a:rPr lang="ko-KR" altLang="en-US" dirty="0"/>
              <a:t> 자세를 기준으로 변화량을 측정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특정 방향을 구분하지 않음</a:t>
            </a:r>
            <a:endParaRPr lang="en-US" altLang="ko-KR" dirty="0"/>
          </a:p>
          <a:p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사용자가 북쪽을 보는지 남쪽을 보는지 구분 </a:t>
            </a:r>
            <a:r>
              <a:rPr lang="en-US" altLang="ko-KR" dirty="0"/>
              <a:t>X</a:t>
            </a:r>
          </a:p>
          <a:p>
            <a:endParaRPr lang="en-US" altLang="ko-KR" dirty="0"/>
          </a:p>
          <a:p>
            <a:r>
              <a:rPr lang="en-US" altLang="ko-KR" dirty="0"/>
              <a:t>Step 3. Quaternion map </a:t>
            </a:r>
            <a:r>
              <a:rPr lang="ko-KR" altLang="en-US" dirty="0"/>
              <a:t>계산 과정이 다름</a:t>
            </a:r>
          </a:p>
        </p:txBody>
      </p:sp>
    </p:spTree>
    <p:extLst>
      <p:ext uri="{BB962C8B-B14F-4D97-AF65-F5344CB8AC3E}">
        <p14:creationId xmlns:p14="http://schemas.microsoft.com/office/powerpoint/2010/main" val="1903390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C622DE-F543-4171-8D2E-EED78AE49A43}"/>
              </a:ext>
            </a:extLst>
          </p:cNvPr>
          <p:cNvSpPr txBox="1"/>
          <p:nvPr/>
        </p:nvSpPr>
        <p:spPr>
          <a:xfrm>
            <a:off x="492369" y="157235"/>
            <a:ext cx="1802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성훈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26087B-D3BB-4F4D-9CBC-24EB03C13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3" y="2196245"/>
            <a:ext cx="5781675" cy="4048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7B25BA-A2D4-44E4-BE6A-0CF2F7161C09}"/>
              </a:ext>
            </a:extLst>
          </p:cNvPr>
          <p:cNvSpPr txBox="1"/>
          <p:nvPr/>
        </p:nvSpPr>
        <p:spPr>
          <a:xfrm>
            <a:off x="457565" y="859731"/>
            <a:ext cx="5495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Motion Matrix </a:t>
            </a:r>
            <a:r>
              <a:rPr lang="ko-KR" altLang="en-US" dirty="0"/>
              <a:t>방식을 사용하여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계층구조에 따라 전신부터 하위 부위로 추적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77622F-AA19-4414-B924-AD553D5C1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016" y="1028700"/>
            <a:ext cx="5607697" cy="53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13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3C1E21-CFFA-47EB-8B08-5EF306F6801B}"/>
              </a:ext>
            </a:extLst>
          </p:cNvPr>
          <p:cNvSpPr txBox="1"/>
          <p:nvPr/>
        </p:nvSpPr>
        <p:spPr>
          <a:xfrm>
            <a:off x="772301" y="843252"/>
            <a:ext cx="4803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1. T</a:t>
            </a:r>
            <a:r>
              <a:rPr lang="ko-KR" altLang="en-US" dirty="0"/>
              <a:t>자세를 모델링과 비슷하게 취한 후</a:t>
            </a:r>
            <a:endParaRPr lang="en-US" altLang="ko-KR" dirty="0"/>
          </a:p>
          <a:p>
            <a:r>
              <a:rPr lang="en-US" altLang="ko-KR" dirty="0"/>
              <a:t>Calibration </a:t>
            </a:r>
            <a:r>
              <a:rPr lang="ko-KR" altLang="en-US" dirty="0"/>
              <a:t>시작 </a:t>
            </a:r>
            <a:r>
              <a:rPr lang="en-US" altLang="ko-KR" dirty="0"/>
              <a:t>(</a:t>
            </a:r>
            <a:r>
              <a:rPr lang="ko-KR" altLang="en-US" dirty="0"/>
              <a:t>센서 파트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180085-C38F-4E8A-9996-DB8C783D9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354" y="1833543"/>
            <a:ext cx="2333856" cy="24486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5EB5CD-C90A-41D3-8F9D-C6737CA44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210" y="1819680"/>
            <a:ext cx="1992449" cy="24624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5CAB91-F81F-4414-97C7-14CD36D38011}"/>
                  </a:ext>
                </a:extLst>
              </p:cNvPr>
              <p:cNvSpPr txBox="1"/>
              <p:nvPr/>
            </p:nvSpPr>
            <p:spPr>
              <a:xfrm>
                <a:off x="677008" y="4747846"/>
                <a:ext cx="448965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모든 센서에 </a:t>
                </a:r>
                <a:r>
                  <a:rPr lang="en-US" altLang="ko-KR" dirty="0"/>
                  <a:t>inverse </a:t>
                </a:r>
                <a:r>
                  <a:rPr lang="ko-KR" altLang="en-US" dirty="0"/>
                  <a:t>값을 곱해서 초기화</a:t>
                </a:r>
                <a:endParaRPr lang="en-US" altLang="ko-KR" dirty="0"/>
              </a:p>
              <a:p>
                <a:endParaRPr lang="en-US" altLang="ko-KR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𝑡𝑎𝑟𝑔𝑒𝑡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_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 =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𝑟𝑎𝑤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_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*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𝑟𝑎𝑤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_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5CAB91-F81F-4414-97C7-14CD36D38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08" y="4747846"/>
                <a:ext cx="4489651" cy="923330"/>
              </a:xfrm>
              <a:prstGeom prst="rect">
                <a:avLst/>
              </a:prstGeom>
              <a:blipFill>
                <a:blip r:embed="rId4"/>
                <a:stretch>
                  <a:fillRect l="-1085" t="-3974" b="-99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1CACA0-CA9F-4942-8860-D23D046478B7}"/>
                  </a:ext>
                </a:extLst>
              </p:cNvPr>
              <p:cNvSpPr txBox="1"/>
              <p:nvPr/>
            </p:nvSpPr>
            <p:spPr>
              <a:xfrm>
                <a:off x="6260123" y="763580"/>
                <a:ext cx="5627077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Step 2. Calibration </a:t>
                </a:r>
                <a:r>
                  <a:rPr lang="ko-KR" altLang="en-US" dirty="0"/>
                  <a:t>단계에서 사용자의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방향을 구분</a:t>
                </a:r>
                <a:endParaRPr lang="en-US" altLang="ko-KR" dirty="0"/>
              </a:p>
              <a:p>
                <a:r>
                  <a:rPr lang="en-US" altLang="ko-KR" dirty="0"/>
                  <a:t>(</a:t>
                </a:r>
                <a:r>
                  <a:rPr lang="ko-KR" altLang="en-US" dirty="0"/>
                  <a:t>센서 파트</a:t>
                </a:r>
                <a:r>
                  <a:rPr lang="en-US" altLang="ko-KR" dirty="0"/>
                  <a:t>)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어떤 방향을 바라보고 시작하던 모델링도 같은</a:t>
                </a:r>
                <a:endParaRPr lang="en-US" altLang="ko-KR" dirty="0"/>
              </a:p>
              <a:p>
                <a:r>
                  <a:rPr lang="ko-KR" altLang="en-US" dirty="0"/>
                  <a:t>방향을 바라봐야 한다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허리 부위의 센서 부착 방향을 한가지로 고정하면</a:t>
                </a:r>
                <a:endParaRPr lang="en-US" altLang="ko-KR" dirty="0"/>
              </a:p>
              <a:p>
                <a:r>
                  <a:rPr lang="ko-KR" altLang="en-US" dirty="0"/>
                  <a:t>북쪽을 바라볼 때의 회전 각도 </a:t>
                </a:r>
                <a:endParaRPr lang="en-US" altLang="ko-KR" dirty="0"/>
              </a:p>
              <a:p>
                <a:r>
                  <a:rPr lang="en-US" altLang="ko-KR" dirty="0" err="1"/>
                  <a:t>northValue</a:t>
                </a:r>
                <a:r>
                  <a:rPr lang="en-US" altLang="ko-KR" dirty="0"/>
                  <a:t>= (90, 0, -90)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사용자가 바라본 각도 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𝑓𝑟𝑜𝑛𝑡𝑅𝑜𝑡𝑎𝑡𝑒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ko-KR" dirty="0"/>
                  <a:t> =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𝑝𝑒𝑙𝑣𝑖𝑠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𝑟𝑎𝑤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_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</m:oMath>
                </a14:m>
                <a:r>
                  <a:rPr lang="en-US" altLang="ko-KR" dirty="0"/>
                  <a:t> *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𝑛𝑜𝑟𝑡h𝑉𝑎𝑙𝑢𝑒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_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 err="1"/>
                  <a:t>frontRotate</a:t>
                </a:r>
                <a:r>
                  <a:rPr lang="ko-KR" altLang="en-US" dirty="0"/>
                  <a:t>는 사용자가 회전한 값에 해당하며</a:t>
                </a:r>
                <a:endParaRPr lang="en-US" altLang="ko-KR" dirty="0"/>
              </a:p>
              <a:p>
                <a:r>
                  <a:rPr lang="ko-KR" altLang="en-US" dirty="0"/>
                  <a:t>이 값을 나머지 전체 부위에 곱해서 방향 보정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1CACA0-CA9F-4942-8860-D23D04647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0123" y="763580"/>
                <a:ext cx="5627077" cy="4524315"/>
              </a:xfrm>
              <a:prstGeom prst="rect">
                <a:avLst/>
              </a:prstGeom>
              <a:blipFill>
                <a:blip r:embed="rId5"/>
                <a:stretch>
                  <a:fillRect l="-975" t="-674" b="-12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C5F277F1-4671-4A1C-863F-582F1023CB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1719" y="5564894"/>
            <a:ext cx="7093565" cy="117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442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F62151-7891-416E-A7D9-56C9AB4D32F8}"/>
              </a:ext>
            </a:extLst>
          </p:cNvPr>
          <p:cNvSpPr txBox="1"/>
          <p:nvPr/>
        </p:nvSpPr>
        <p:spPr>
          <a:xfrm>
            <a:off x="729761" y="571500"/>
            <a:ext cx="6066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3. </a:t>
            </a:r>
            <a:r>
              <a:rPr lang="ko-KR" altLang="en-US" dirty="0"/>
              <a:t>모델링 각 부위의 기존 회전 값 계산</a:t>
            </a:r>
            <a:r>
              <a:rPr lang="en-US" altLang="ko-KR" dirty="0"/>
              <a:t>(</a:t>
            </a:r>
            <a:r>
              <a:rPr lang="ko-KR" altLang="en-US" dirty="0"/>
              <a:t>유니티 파트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4142D6-B133-4CDB-9D72-113BDDAAD228}"/>
              </a:ext>
            </a:extLst>
          </p:cNvPr>
          <p:cNvSpPr txBox="1"/>
          <p:nvPr/>
        </p:nvSpPr>
        <p:spPr>
          <a:xfrm>
            <a:off x="729762" y="1019174"/>
            <a:ext cx="524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모델링마다 계층구조와 부위별 회전 값이 다름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8BA694-966C-4B12-B302-5A492C61B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67" y="1505484"/>
            <a:ext cx="3285026" cy="37935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7418D6A-BFFB-4836-AFF1-0EC8DB7C7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231" y="2539024"/>
            <a:ext cx="2527422" cy="27314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D7DCE2-8557-4E49-AE5F-6ED5F5A19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3231" y="5270453"/>
            <a:ext cx="3295650" cy="7143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048EA69-E577-4D16-B371-39F0C1C3A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767" y="5299028"/>
            <a:ext cx="3286125" cy="68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FA327B-7639-4AE7-AB3B-7EED5C2B1BCD}"/>
              </a:ext>
            </a:extLst>
          </p:cNvPr>
          <p:cNvSpPr txBox="1"/>
          <p:nvPr/>
        </p:nvSpPr>
        <p:spPr>
          <a:xfrm>
            <a:off x="1153441" y="6101834"/>
            <a:ext cx="119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Case 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04EC3F-031F-4189-BD41-3F93821366B2}"/>
              </a:ext>
            </a:extLst>
          </p:cNvPr>
          <p:cNvSpPr txBox="1"/>
          <p:nvPr/>
        </p:nvSpPr>
        <p:spPr>
          <a:xfrm>
            <a:off x="4352192" y="6101834"/>
            <a:ext cx="119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Case 2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CABAAC-4EFA-4B85-9C4C-3FE0E76EBC63}"/>
              </a:ext>
            </a:extLst>
          </p:cNvPr>
          <p:cNvSpPr txBox="1"/>
          <p:nvPr/>
        </p:nvSpPr>
        <p:spPr>
          <a:xfrm>
            <a:off x="6408215" y="1563057"/>
            <a:ext cx="5576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 부위별로 현재 </a:t>
            </a:r>
            <a:r>
              <a:rPr lang="en-US" altLang="ko-KR" dirty="0"/>
              <a:t>Local </a:t>
            </a:r>
            <a:r>
              <a:rPr lang="ko-KR" altLang="en-US" dirty="0"/>
              <a:t>좌표계 상태가 되려면</a:t>
            </a:r>
            <a:endParaRPr lang="en-US" altLang="ko-KR" dirty="0"/>
          </a:p>
          <a:p>
            <a:r>
              <a:rPr lang="en-US" altLang="ko-KR" dirty="0"/>
              <a:t>World </a:t>
            </a:r>
            <a:r>
              <a:rPr lang="ko-KR" altLang="en-US" dirty="0"/>
              <a:t>좌표계에 어떤 값을 곱해야 하는지 알아야 함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87B0C2C-24C4-4959-8A8B-FE59FCC3C75F}"/>
              </a:ext>
            </a:extLst>
          </p:cNvPr>
          <p:cNvGrpSpPr/>
          <p:nvPr/>
        </p:nvGrpSpPr>
        <p:grpSpPr>
          <a:xfrm>
            <a:off x="6345902" y="2414832"/>
            <a:ext cx="5758175" cy="2028336"/>
            <a:chOff x="191386" y="646599"/>
            <a:chExt cx="8800484" cy="3244917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CC62A69-DD37-4BB2-A837-01A37EAF3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41712" y="855459"/>
              <a:ext cx="2950158" cy="282108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53F91E6-9FE2-4B9F-B4D9-2B462565E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54307" y="1272926"/>
              <a:ext cx="2987405" cy="261859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3FFAA77-B6BD-4E3C-9483-B0ACA01BB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1386" y="646599"/>
              <a:ext cx="2950159" cy="29162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2119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4C7F91-9726-441F-BFA8-DB16E1BBB475}"/>
              </a:ext>
            </a:extLst>
          </p:cNvPr>
          <p:cNvSpPr txBox="1"/>
          <p:nvPr/>
        </p:nvSpPr>
        <p:spPr>
          <a:xfrm>
            <a:off x="677008" y="703385"/>
            <a:ext cx="5292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World </a:t>
            </a:r>
            <a:r>
              <a:rPr lang="ko-KR" altLang="en-US" dirty="0"/>
              <a:t>좌표계 기준으로 현재 부위와 바로 위 단계</a:t>
            </a:r>
            <a:endParaRPr lang="en-US" altLang="ko-KR" dirty="0"/>
          </a:p>
          <a:p>
            <a:r>
              <a:rPr lang="ko-KR" altLang="en-US" dirty="0"/>
              <a:t>부위의 회전 값 차이를 계산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400CC2-ACBC-44D2-84C9-50A5E234A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08" y="1491029"/>
            <a:ext cx="7728744" cy="28084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CDCDBC-0545-4B3A-AED8-0F7C09EE4C0E}"/>
                  </a:ext>
                </a:extLst>
              </p:cNvPr>
              <p:cNvSpPr txBox="1"/>
              <p:nvPr/>
            </p:nvSpPr>
            <p:spPr>
              <a:xfrm>
                <a:off x="677008" y="4443641"/>
                <a:ext cx="78867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=1 ~ 15)</m:t>
                    </m:r>
                  </m:oMath>
                </a14:m>
                <a:r>
                  <a:rPr lang="ko-KR" altLang="en-US" dirty="0"/>
                  <a:t> 는 초기 모델링에서 각 부위별 회전 값 차이를 저장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이후 계층 구조에 따라 해당 값들을 곱한다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그 결과 </a:t>
                </a:r>
                <a:r>
                  <a:rPr lang="en-US" altLang="ko-KR" dirty="0" err="1"/>
                  <a:t>relativeAngle</a:t>
                </a:r>
                <a:r>
                  <a:rPr lang="ko-KR" altLang="en-US" dirty="0"/>
                  <a:t>은 </a:t>
                </a:r>
                <a:r>
                  <a:rPr lang="en-US" altLang="ko-KR" dirty="0"/>
                  <a:t>world </a:t>
                </a:r>
                <a:r>
                  <a:rPr lang="ko-KR" altLang="en-US" dirty="0"/>
                  <a:t>좌표계와 해당 부위의 </a:t>
                </a:r>
                <a:endParaRPr lang="en-US" altLang="ko-KR" dirty="0"/>
              </a:p>
              <a:p>
                <a:r>
                  <a:rPr lang="en-US" altLang="ko-KR" dirty="0"/>
                  <a:t>local </a:t>
                </a:r>
                <a:r>
                  <a:rPr lang="ko-KR" altLang="en-US" dirty="0"/>
                  <a:t>좌표계 차이를 의미하게 되며</a:t>
                </a:r>
                <a:r>
                  <a:rPr lang="en-US" altLang="ko-KR" dirty="0"/>
                  <a:t> 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부위별 </a:t>
                </a:r>
                <a:r>
                  <a:rPr lang="en-US" altLang="ko-KR" dirty="0"/>
                  <a:t>local</a:t>
                </a:r>
                <a:r>
                  <a:rPr lang="ko-KR" altLang="en-US" dirty="0"/>
                  <a:t>좌표계 상태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𝑟𝑒𝑙𝑎𝑡𝑖𝑣𝑒𝐴𝑛𝑔𝑙𝑒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*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𝑤𝑜𝑟𝑙𝑑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(1, 0, 0, 0)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CDCDBC-0545-4B3A-AED8-0F7C09EE4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08" y="4443641"/>
                <a:ext cx="7886700" cy="2308324"/>
              </a:xfrm>
              <a:prstGeom prst="rect">
                <a:avLst/>
              </a:prstGeom>
              <a:blipFill>
                <a:blip r:embed="rId3"/>
                <a:stretch>
                  <a:fillRect l="-618" t="-1583" b="-31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42F7CE6A-B0F8-4CF7-B9DC-B1DB5B40D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5632" y="1359144"/>
            <a:ext cx="3846368" cy="307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09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46D847-5F98-4BE0-852B-1E689A3A9F42}"/>
              </a:ext>
            </a:extLst>
          </p:cNvPr>
          <p:cNvSpPr txBox="1"/>
          <p:nvPr/>
        </p:nvSpPr>
        <p:spPr>
          <a:xfrm>
            <a:off x="729762" y="571500"/>
            <a:ext cx="5196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4. </a:t>
            </a:r>
            <a:r>
              <a:rPr lang="ko-KR" altLang="en-US" dirty="0"/>
              <a:t>센서 좌표계를 유니티 좌표계로 변환하여 </a:t>
            </a:r>
            <a:endParaRPr lang="en-US" altLang="ko-KR" dirty="0"/>
          </a:p>
          <a:p>
            <a:r>
              <a:rPr lang="ko-KR" altLang="en-US" dirty="0"/>
              <a:t>각 부위에 대입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C0E7EB-79CA-422D-9861-452D8420C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61" y="1413456"/>
            <a:ext cx="7680037" cy="129784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FEF239B-02BB-4DFA-A2CE-F782A5E30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761" y="3382746"/>
            <a:ext cx="4924014" cy="26048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45B5AD4-7A5C-4103-879D-2F6D08E7F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03" y="2604976"/>
            <a:ext cx="3935379" cy="5621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4874E3-5157-4A98-8AE0-CE99B1DCCFA3}"/>
              </a:ext>
            </a:extLst>
          </p:cNvPr>
          <p:cNvSpPr txBox="1"/>
          <p:nvPr/>
        </p:nvSpPr>
        <p:spPr>
          <a:xfrm>
            <a:off x="9275885" y="1538654"/>
            <a:ext cx="101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1.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6254DD-24BC-4DFB-B74C-91C669AEFC81}"/>
              </a:ext>
            </a:extLst>
          </p:cNvPr>
          <p:cNvSpPr txBox="1"/>
          <p:nvPr/>
        </p:nvSpPr>
        <p:spPr>
          <a:xfrm>
            <a:off x="9275885" y="1907986"/>
            <a:ext cx="101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2.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6B9E8B-60EE-4888-9DDC-EAAE4794A3AC}"/>
              </a:ext>
            </a:extLst>
          </p:cNvPr>
          <p:cNvSpPr txBox="1"/>
          <p:nvPr/>
        </p:nvSpPr>
        <p:spPr>
          <a:xfrm>
            <a:off x="9258301" y="4958782"/>
            <a:ext cx="101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3.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6EC3FB6-4EDE-4EAB-92BB-C83A57325C8F}"/>
              </a:ext>
            </a:extLst>
          </p:cNvPr>
          <p:cNvCxnSpPr>
            <a:cxnSpLocks/>
          </p:cNvCxnSpPr>
          <p:nvPr/>
        </p:nvCxnSpPr>
        <p:spPr>
          <a:xfrm flipV="1">
            <a:off x="4652666" y="5143474"/>
            <a:ext cx="4500126" cy="8766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24FE26B3-A881-4B38-BD4F-A1E4C409DFCD}"/>
              </a:ext>
            </a:extLst>
          </p:cNvPr>
          <p:cNvSpPr/>
          <p:nvPr/>
        </p:nvSpPr>
        <p:spPr>
          <a:xfrm>
            <a:off x="8318939" y="1614826"/>
            <a:ext cx="241833" cy="325502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8D58107-9216-4E8D-999E-1849EE69F594}"/>
              </a:ext>
            </a:extLst>
          </p:cNvPr>
          <p:cNvCxnSpPr>
            <a:cxnSpLocks/>
          </p:cNvCxnSpPr>
          <p:nvPr/>
        </p:nvCxnSpPr>
        <p:spPr>
          <a:xfrm>
            <a:off x="5073162" y="2062379"/>
            <a:ext cx="4079630" cy="34095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292096B-C027-4009-8D52-883AB35D2017}"/>
              </a:ext>
            </a:extLst>
          </p:cNvPr>
          <p:cNvSpPr txBox="1"/>
          <p:nvPr/>
        </p:nvSpPr>
        <p:spPr>
          <a:xfrm>
            <a:off x="4569779" y="2709514"/>
            <a:ext cx="3404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항상 초기 </a:t>
            </a:r>
            <a:r>
              <a:rPr lang="en-US" altLang="ko-KR" dirty="0"/>
              <a:t>T</a:t>
            </a:r>
            <a:r>
              <a:rPr lang="ko-KR" altLang="en-US" dirty="0"/>
              <a:t>자세로 되돌렸다가</a:t>
            </a:r>
            <a:endParaRPr lang="en-US" altLang="ko-KR" dirty="0"/>
          </a:p>
          <a:p>
            <a:r>
              <a:rPr lang="ko-KR" altLang="en-US" dirty="0"/>
              <a:t>현재 동작으로 이동시킴</a:t>
            </a:r>
          </a:p>
        </p:txBody>
      </p:sp>
    </p:spTree>
    <p:extLst>
      <p:ext uri="{BB962C8B-B14F-4D97-AF65-F5344CB8AC3E}">
        <p14:creationId xmlns:p14="http://schemas.microsoft.com/office/powerpoint/2010/main" val="1183808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 2019-07-19 16-21-21-679">
            <a:hlinkClick r:id="" action="ppaction://media"/>
            <a:extLst>
              <a:ext uri="{FF2B5EF4-FFF2-40B4-BE49-F238E27FC236}">
                <a16:creationId xmlns:a16="http://schemas.microsoft.com/office/drawing/2014/main" id="{498CFB54-1185-44C9-8F73-FBBEC85300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19641" y="1019908"/>
            <a:ext cx="4081304" cy="5372100"/>
          </a:xfrm>
          <a:prstGeom prst="rect">
            <a:avLst/>
          </a:prstGeom>
        </p:spPr>
      </p:pic>
      <p:pic>
        <p:nvPicPr>
          <p:cNvPr id="5" name="bandicam 2019-07-19 16-22-29-824">
            <a:hlinkClick r:id="" action="ppaction://media"/>
            <a:extLst>
              <a:ext uri="{FF2B5EF4-FFF2-40B4-BE49-F238E27FC236}">
                <a16:creationId xmlns:a16="http://schemas.microsoft.com/office/drawing/2014/main" id="{DE2A5C37-6B90-4325-9BF9-B47C690B726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00945" y="1019908"/>
            <a:ext cx="5010229" cy="5372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1F927E-A0C3-4A50-8BB7-94B3F683679D}"/>
              </a:ext>
            </a:extLst>
          </p:cNvPr>
          <p:cNvSpPr txBox="1"/>
          <p:nvPr/>
        </p:nvSpPr>
        <p:spPr>
          <a:xfrm>
            <a:off x="2495550" y="281326"/>
            <a:ext cx="720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모델링 종류와 계층 구조에 상관없이 정상적으로 동작 구현</a:t>
            </a:r>
          </a:p>
        </p:txBody>
      </p:sp>
    </p:spTree>
    <p:extLst>
      <p:ext uri="{BB962C8B-B14F-4D97-AF65-F5344CB8AC3E}">
        <p14:creationId xmlns:p14="http://schemas.microsoft.com/office/powerpoint/2010/main" val="267928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18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CA4D76-364F-4A75-8EB9-DAB74AA75E3C}"/>
              </a:ext>
            </a:extLst>
          </p:cNvPr>
          <p:cNvSpPr txBox="1"/>
          <p:nvPr/>
        </p:nvSpPr>
        <p:spPr>
          <a:xfrm>
            <a:off x="729762" y="571500"/>
            <a:ext cx="519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5. Quaternion map </a:t>
            </a:r>
            <a:r>
              <a:rPr lang="ko-KR" altLang="en-US" dirty="0"/>
              <a:t>패턴 </a:t>
            </a:r>
            <a:r>
              <a:rPr lang="en-US" altLang="ko-KR" dirty="0"/>
              <a:t>position </a:t>
            </a:r>
            <a:r>
              <a:rPr lang="ko-KR" altLang="en-US" dirty="0"/>
              <a:t>계산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764ED7-C840-436E-B42D-4A8B92BEFF8B}"/>
              </a:ext>
            </a:extLst>
          </p:cNvPr>
          <p:cNvSpPr txBox="1"/>
          <p:nvPr/>
        </p:nvSpPr>
        <p:spPr>
          <a:xfrm>
            <a:off x="729762" y="1160584"/>
            <a:ext cx="61458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4</a:t>
            </a:r>
            <a:r>
              <a:rPr lang="ko-KR" altLang="en-US" dirty="0"/>
              <a:t>의 </a:t>
            </a:r>
            <a:r>
              <a:rPr lang="en-US" altLang="ko-KR" dirty="0" err="1"/>
              <a:t>relativeAngle</a:t>
            </a:r>
            <a:r>
              <a:rPr lang="ko-KR" altLang="en-US" dirty="0"/>
              <a:t>은 모델링에 따라 달라지기 때문에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Step 2</a:t>
            </a:r>
            <a:r>
              <a:rPr lang="ko-KR" altLang="en-US" dirty="0"/>
              <a:t>까지의 정면 방향이 보정된 센서 데이터만 가지고</a:t>
            </a:r>
            <a:endParaRPr lang="en-US" altLang="ko-KR" dirty="0"/>
          </a:p>
          <a:p>
            <a:r>
              <a:rPr lang="en-US" altLang="ko-KR" dirty="0"/>
              <a:t>Position </a:t>
            </a:r>
            <a:r>
              <a:rPr lang="ko-KR" altLang="en-US" dirty="0"/>
              <a:t>계산을 진행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6F73D4-FDF5-4415-BA07-7AF05DD70B6B}"/>
                  </a:ext>
                </a:extLst>
              </p:cNvPr>
              <p:cNvSpPr txBox="1"/>
              <p:nvPr/>
            </p:nvSpPr>
            <p:spPr>
              <a:xfrm>
                <a:off x="1741347" y="2545578"/>
                <a:ext cx="35925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Angle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);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6F73D4-FDF5-4415-BA07-7AF05DD70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347" y="2545578"/>
                <a:ext cx="3592587" cy="369332"/>
              </a:xfrm>
              <a:prstGeom prst="rect">
                <a:avLst/>
              </a:prstGeom>
              <a:blipFill>
                <a:blip r:embed="rId2"/>
                <a:stretch>
                  <a:fillRect l="-1188" b="-3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76E0E2-BD93-4EB9-B349-205CDC30C907}"/>
                  </a:ext>
                </a:extLst>
              </p:cNvPr>
              <p:cNvSpPr txBox="1"/>
              <p:nvPr/>
            </p:nvSpPr>
            <p:spPr>
              <a:xfrm>
                <a:off x="729762" y="3035197"/>
                <a:ext cx="6145823" cy="9037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𝐴𝑥𝑖𝑠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⇒(</m:t>
                      </m:r>
                      <m:r>
                        <a:rPr lang="en-US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</m:den>
                          </m:f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; 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76E0E2-BD93-4EB9-B349-205CDC30C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62" y="3035197"/>
                <a:ext cx="6145823" cy="9037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368831D-A777-470F-A4A4-3EA92424100C}"/>
              </a:ext>
            </a:extLst>
          </p:cNvPr>
          <p:cNvSpPr txBox="1"/>
          <p:nvPr/>
        </p:nvSpPr>
        <p:spPr>
          <a:xfrm>
            <a:off x="1002322" y="4870938"/>
            <a:ext cx="5503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시작 방향에 관계 없이 같은 방향</a:t>
            </a:r>
            <a:r>
              <a:rPr lang="en-US" altLang="ko-KR" dirty="0"/>
              <a:t>, </a:t>
            </a:r>
            <a:r>
              <a:rPr lang="ko-KR" altLang="en-US" dirty="0"/>
              <a:t>같은 동작에 대해</a:t>
            </a:r>
            <a:endParaRPr lang="en-US" altLang="ko-KR" dirty="0"/>
          </a:p>
          <a:p>
            <a:r>
              <a:rPr lang="ko-KR" altLang="en-US" dirty="0"/>
              <a:t>같은 패턴을 확인하고자 함</a:t>
            </a:r>
          </a:p>
        </p:txBody>
      </p:sp>
    </p:spTree>
    <p:extLst>
      <p:ext uri="{BB962C8B-B14F-4D97-AF65-F5344CB8AC3E}">
        <p14:creationId xmlns:p14="http://schemas.microsoft.com/office/powerpoint/2010/main" val="41844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</TotalTime>
  <Words>704</Words>
  <Application>Microsoft Office PowerPoint</Application>
  <PresentationFormat>와이드스크린</PresentationFormat>
  <Paragraphs>139</Paragraphs>
  <Slides>15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velab</dc:creator>
  <cp:lastModifiedBy>velab</cp:lastModifiedBy>
  <cp:revision>59</cp:revision>
  <dcterms:created xsi:type="dcterms:W3CDTF">2019-07-19T04:59:50Z</dcterms:created>
  <dcterms:modified xsi:type="dcterms:W3CDTF">2019-07-22T07:33:50Z</dcterms:modified>
</cp:coreProperties>
</file>